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3" r:id="rId2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0393" autoAdjust="0"/>
  </p:normalViewPr>
  <p:slideViewPr>
    <p:cSldViewPr snapToGrid="0">
      <p:cViewPr varScale="1">
        <p:scale>
          <a:sx n="62" d="100"/>
          <a:sy n="62" d="100"/>
        </p:scale>
        <p:origin x="1459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Успешная</a:t>
            </a:r>
            <a:r>
              <a:rPr lang="ru-RU" baseline="0" dirty="0" smtClean="0"/>
              <a:t> адаптация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E6E-420D-B6E5-B5A79DA6C6D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E6E-420D-B6E5-B5A79DA6C6D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E6E-420D-B6E5-B5A79DA6C6D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E6E-420D-B6E5-B5A79DA6C6D6}"/>
              </c:ext>
            </c:extLst>
          </c:dPt>
          <c:cat>
            <c:numRef>
              <c:f>Лист1!$A$2:$A$5</c:f>
              <c:numCache>
                <c:formatCode>General</c:formatCode>
                <c:ptCount val="4"/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95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70-4ADB-8C70-200FFE9C3E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Повышение квалификации</c:v>
                </c:pt>
              </c:strCache>
            </c:strRef>
          </c:tx>
          <c:dPt>
            <c:idx val="0"/>
            <c:bubble3D val="0"/>
            <c:explosion val="2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2BCF-4359-AF90-20E0421FBFB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23A-4EEF-902B-BF68ECB1D2C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23A-4EEF-902B-BF68ECB1D2C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23A-4EEF-902B-BF68ECB1D2C4}"/>
              </c:ext>
            </c:extLst>
          </c:dPt>
          <c:cat>
            <c:numRef>
              <c:f>Лист1!$A$2:$A$5</c:f>
              <c:numCache>
                <c:formatCode>General</c:formatCode>
                <c:ptCount val="4"/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CF-4359-AF90-20E0421FBF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Рост активности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561-4C19-AE7A-462494E2EE6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561-4C19-AE7A-462494E2EE6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561-4C19-AE7A-462494E2EE6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561-4C19-AE7A-462494E2EE6D}"/>
              </c:ext>
            </c:extLst>
          </c:dPt>
          <c:cat>
            <c:numRef>
              <c:f>Лист1!$A$2:$A$5</c:f>
              <c:numCache>
                <c:formatCode>General</c:formatCode>
                <c:ptCount val="4"/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75</c:v>
                </c:pt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58-4BD3-9FE0-B022DA3B91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0.43579</cdr:x>
      <cdr:y>0.68775</cdr:y>
    </cdr:from>
    <cdr:to>
      <cdr:x>0.56883</cdr:x>
      <cdr:y>0.84271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28608" y="2632447"/>
          <a:ext cx="741405" cy="5931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400" dirty="0" smtClean="0"/>
            <a:t>80</a:t>
          </a:r>
          <a:r>
            <a:rPr lang="ru-RU" sz="1100" dirty="0" smtClean="0"/>
            <a:t>%</a:t>
          </a:r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0.4294</cdr:x>
      <cdr:y>0.63621</cdr:y>
    </cdr:from>
    <cdr:to>
      <cdr:x>0.61524</cdr:x>
      <cdr:y>0.76471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713108" y="2447094"/>
          <a:ext cx="741405" cy="4942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400" dirty="0" smtClean="0"/>
            <a:t>75</a:t>
          </a:r>
          <a:r>
            <a:rPr lang="ru-RU" sz="1100" dirty="0" smtClean="0"/>
            <a:t>%</a:t>
          </a:r>
          <a:endParaRPr lang="ru-RU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355473-73C3-44C2-9872-D4E5DD7137F4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3B4D07-D554-4310-A7AD-CB2CE4BD1A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357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F8CCA5-8147-4972-B034-CAD849B3D103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D7D66E-7A8E-43F7-8F0B-DE63C889E8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107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Добрый день, уважаемые коллеги! Рада приветствовать всех участников нашего </a:t>
            </a:r>
            <a:r>
              <a:rPr lang="ru-RU" dirty="0" err="1" smtClean="0"/>
              <a:t>вебинара</a:t>
            </a:r>
            <a:r>
              <a:rPr lang="ru-RU" dirty="0" smtClean="0"/>
              <a:t>. Сегодня мы поговорим о теме, которая становится ключевой в современной системе наставничества — как выстроить персонализированную программу сопровождения и превратить её в рабочий индивидуальный образовательный маршрут наставляемого.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2073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 втором этапе основной акцент делается на активном развитии и корректировке профессиональных умений и навыков молодого специалиста. Этот этап предусматривает глубокое погружение в практическую деятельность и методическую работу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9895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9176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3042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3363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3919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3862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51404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4688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Поддержка наставника на этом этапе охватывает широкий спектр деятельности – от методической работы до подготовки к аттестации, обеспечивая комплексное развитие молодого специалиста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6728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Поддержка наставника на этом этапе охватывает широкий спектр деятельности – от методической работы до подготовки к аттестации, обеспечивая комплексное развитие молодого специалиста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364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Сегодня мы поговорим о теме, которая становится ключевой в современной системе наставничества — как выстроить персонализированную программу сопровождения и превратить её в рабочий индивидуальный образовательный маршрут наставляемого.</a:t>
            </a:r>
          </a:p>
          <a:p>
            <a:r>
              <a:rPr lang="ru-RU" dirty="0" smtClean="0"/>
              <a:t>Почему это важно? Сегодня наставничество уже не может быть универсальным и одинаковым для всех. Молодые специалисты приходят с разным опытом, мотивацией, темпом развития и запросами. И именно поэтому нам необходимо переходить от формальных планов к настоящей персонализации, где каждый шаг осмыслен и опирается на реальные потребности наставляемого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3523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Заключительный этап наставничества посвящен формированию у молодого педагога собственной, уникальной системы работы с обучающимися. Это время для самоанализа, обобщения опыта и активного внедрения инновационных подходов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8113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3296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73215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5991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Мониторинг и анализ результатов наставничества являются ключевыми элементами для оценки эффективности программы и определения дальнейших направлений развития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03947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 завершении всех этапов наставничества молодой педагог приобретает уверенность в своих силах, углубляет профессиональные знания и навыки, а также развивает собственную уникальную педагогическую систему. Наставничество способствует формированию устойчивой мотивации к самообразованию и активному участию в жизни школы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45402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Персонализированная программа привносит значительный вклад в повышение качества образования и формирование лучших практик в педагогике.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заключение,  программа не только способствует профессиональному развитию молодого педагога, но также оказывает позитивное воздействие на образовательную среду в целом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904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6422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План наставничества учитывает не только цель и задачи наставничества, но и особенности каждого педагога, нуждающегося в поддержке. После тщательного собеседования и анкетирования выявляются</a:t>
            </a:r>
            <a:r>
              <a:rPr lang="ru-RU" baseline="0" dirty="0" smtClean="0"/>
              <a:t> </a:t>
            </a:r>
            <a:r>
              <a:rPr lang="ru-RU" dirty="0" smtClean="0"/>
              <a:t>ключевые слабые места в работе молодых учителей, что позволяет разработать индивидуальные стратегии развития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7720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Вся работа строится в три последовательных этапа, каждый из которых имеет свои цели и задачи, направленные на комплексное развитие педагога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5214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 этом этапе закладывается фундамент для успешной работы педагога, происходит погружение в школьную среду и выявление первоочередных задач для развития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159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5784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9072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Подробное описание видов деятельности, используемых на первом этапе наставничества, позволяет четко структурировать процесс адаптации и обеспечить максимальную эффективность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D7D66E-7A8E-43F7-8F0B-DE63C889E89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586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C996-C632-453C-BAF9-58CFD7E77A74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9BAB-2072-4C6C-B370-9285B607BBF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9971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C996-C632-453C-BAF9-58CFD7E77A74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9BAB-2072-4C6C-B370-9285B607BB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044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C996-C632-453C-BAF9-58CFD7E77A74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9BAB-2072-4C6C-B370-9285B607BB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373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C996-C632-453C-BAF9-58CFD7E77A74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9BAB-2072-4C6C-B370-9285B607BB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102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C996-C632-453C-BAF9-58CFD7E77A74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9BAB-2072-4C6C-B370-9285B607BBF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720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C996-C632-453C-BAF9-58CFD7E77A74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9BAB-2072-4C6C-B370-9285B607BB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7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C996-C632-453C-BAF9-58CFD7E77A74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9BAB-2072-4C6C-B370-9285B607BB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913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C996-C632-453C-BAF9-58CFD7E77A74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9BAB-2072-4C6C-B370-9285B607BB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037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C996-C632-453C-BAF9-58CFD7E77A74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9BAB-2072-4C6C-B370-9285B607BB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285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FA0C996-C632-453C-BAF9-58CFD7E77A74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0E9BAB-2072-4C6C-B370-9285B607BB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183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C996-C632-453C-BAF9-58CFD7E77A74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9BAB-2072-4C6C-B370-9285B607BB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551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FA0C996-C632-453C-BAF9-58CFD7E77A74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A0E9BAB-2072-4C6C-B370-9285B607BBF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2029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gsalavatova@mail.ru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0051" y="295565"/>
            <a:ext cx="10058400" cy="38053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Составление персонализированной программы наставничества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ru-RU" sz="3400" b="1" dirty="0">
                <a:solidFill>
                  <a:schemeClr val="tx1"/>
                </a:solidFill>
              </a:rPr>
              <a:t>Булатова Гузель Маратовна</a:t>
            </a:r>
          </a:p>
          <a:p>
            <a:r>
              <a:rPr lang="ru-RU" dirty="0"/>
              <a:t> </a:t>
            </a:r>
            <a:r>
              <a:rPr lang="ru-RU" dirty="0">
                <a:solidFill>
                  <a:schemeClr val="tx1"/>
                </a:solidFill>
              </a:rPr>
              <a:t>учитель высшей квалификационной категории, педагог-наставник, педагог-методист, куратор наставнической деятельности МАОУ «</a:t>
            </a:r>
            <a:r>
              <a:rPr lang="ru-RU" dirty="0" err="1">
                <a:solidFill>
                  <a:schemeClr val="tx1"/>
                </a:solidFill>
              </a:rPr>
              <a:t>Полилингвальной</a:t>
            </a:r>
            <a:r>
              <a:rPr lang="ru-RU" dirty="0">
                <a:solidFill>
                  <a:schemeClr val="tx1"/>
                </a:solidFill>
              </a:rPr>
              <a:t> многопрофильной школы № 23» г. Стерлитамак, РБ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875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6074" y="189640"/>
            <a:ext cx="112611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2 этап. Развитие </a:t>
            </a:r>
            <a:r>
              <a:rPr lang="ru-RU" sz="3200" dirty="0"/>
              <a:t>п</a:t>
            </a:r>
            <a:r>
              <a:rPr lang="ru-RU" sz="3200" dirty="0" smtClean="0"/>
              <a:t>рофессиональных </a:t>
            </a:r>
            <a:r>
              <a:rPr lang="ru-RU" sz="3200" dirty="0"/>
              <a:t>у</a:t>
            </a:r>
            <a:r>
              <a:rPr lang="ru-RU" sz="3200" dirty="0" smtClean="0"/>
              <a:t>мений</a:t>
            </a:r>
            <a:endParaRPr lang="ru-RU" sz="32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259" y="1297459"/>
            <a:ext cx="10577383" cy="1074668"/>
          </a:xfrm>
          <a:prstGeom prst="rect">
            <a:avLst/>
          </a:prstGeom>
          <a:solidFill>
            <a:schemeClr val="accent2"/>
          </a:solidFill>
        </p:spPr>
      </p:pic>
      <p:sp>
        <p:nvSpPr>
          <p:cNvPr id="4" name="Прямоугольник 3"/>
          <p:cNvSpPr/>
          <p:nvPr/>
        </p:nvSpPr>
        <p:spPr>
          <a:xfrm>
            <a:off x="4182157" y="1206494"/>
            <a:ext cx="49687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Прохождение курсовой подготовки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23319" y="1668159"/>
            <a:ext cx="101943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Систематическое обучение для углубления знаний по методике планирования и организации </a:t>
            </a:r>
            <a:r>
              <a:rPr lang="ru-RU" dirty="0" err="1" smtClean="0"/>
              <a:t>воспитательно</a:t>
            </a:r>
            <a:r>
              <a:rPr lang="ru-RU" dirty="0" smtClean="0"/>
              <a:t>-образовательной деятельности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258" y="2660476"/>
            <a:ext cx="10577383" cy="1074668"/>
          </a:xfrm>
          <a:prstGeom prst="rect">
            <a:avLst/>
          </a:prstGeom>
          <a:solidFill>
            <a:schemeClr val="accent2"/>
          </a:solidFill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256" y="4046353"/>
            <a:ext cx="10577383" cy="1074668"/>
          </a:xfrm>
          <a:prstGeom prst="rect">
            <a:avLst/>
          </a:prstGeom>
          <a:solidFill>
            <a:schemeClr val="accent2"/>
          </a:solidFill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256" y="5287655"/>
            <a:ext cx="10577383" cy="1074668"/>
          </a:xfrm>
          <a:prstGeom prst="rect">
            <a:avLst/>
          </a:prstGeom>
          <a:solidFill>
            <a:schemeClr val="accent2"/>
          </a:solidFill>
        </p:spPr>
      </p:pic>
      <p:sp>
        <p:nvSpPr>
          <p:cNvPr id="9" name="Прямоугольник 8"/>
          <p:cNvSpPr/>
          <p:nvPr/>
        </p:nvSpPr>
        <p:spPr>
          <a:xfrm>
            <a:off x="4339894" y="2664257"/>
            <a:ext cx="33757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Ведение документации</a:t>
            </a:r>
            <a:endParaRPr lang="ru-RU" sz="24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223319" y="3105835"/>
            <a:ext cx="96753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Консультирование по вопросам правильного оформления всех необходимых документов, анализ заполненных форм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968378" y="4112902"/>
            <a:ext cx="70285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Работа над методической темой самообразования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223319" y="4583687"/>
            <a:ext cx="93664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Самостоятельное составление плана работы, его анализ и отчеты о проделанной работе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154978" y="5305687"/>
            <a:ext cx="7214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 smtClean="0"/>
              <a:t>Взаимопосещение</a:t>
            </a:r>
            <a:r>
              <a:rPr lang="ru-RU" sz="2400" b="1" dirty="0" smtClean="0"/>
              <a:t> уроков и открытые мероприятия</a:t>
            </a:r>
            <a:endParaRPr lang="ru-RU" sz="24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309816" y="5605627"/>
            <a:ext cx="9724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Посещение занятий коллег, анализ и обсуждение, а также помощь в подготовке и проведении собственных открытых уроков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520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5351" y="160637"/>
            <a:ext cx="118748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Профессиональные цели (примеры):</a:t>
            </a:r>
          </a:p>
          <a:p>
            <a:r>
              <a:rPr lang="ru-RU" sz="2400" dirty="0" smtClean="0"/>
              <a:t>Научиться планировать уроки в технологии деятельного подхода</a:t>
            </a:r>
          </a:p>
          <a:p>
            <a:endParaRPr lang="ru-RU" sz="2400" dirty="0" smtClean="0"/>
          </a:p>
          <a:p>
            <a:r>
              <a:rPr lang="ru-RU" sz="2400" dirty="0" smtClean="0"/>
              <a:t>Освоить сервисы для интерактивных заданий </a:t>
            </a:r>
          </a:p>
          <a:p>
            <a:endParaRPr lang="ru-RU" sz="2400" dirty="0" smtClean="0"/>
          </a:p>
          <a:p>
            <a:r>
              <a:rPr lang="ru-RU" sz="2400" dirty="0" smtClean="0"/>
              <a:t>Улучшить навыки проверки письменных работ</a:t>
            </a:r>
          </a:p>
          <a:p>
            <a:endParaRPr lang="ru-RU" sz="2400" dirty="0" smtClean="0"/>
          </a:p>
          <a:p>
            <a:r>
              <a:rPr lang="ru-RU" sz="2400" dirty="0" smtClean="0"/>
              <a:t>Освоить алгоритм работы с неуспевающими детьми</a:t>
            </a:r>
          </a:p>
          <a:p>
            <a:endParaRPr lang="ru-RU" sz="2400" dirty="0" smtClean="0"/>
          </a:p>
          <a:p>
            <a:r>
              <a:rPr lang="ru-RU" sz="2400" dirty="0" smtClean="0"/>
              <a:t>Ваши цели:</a:t>
            </a:r>
          </a:p>
          <a:p>
            <a:endParaRPr lang="ru-RU" sz="2400" dirty="0"/>
          </a:p>
          <a:p>
            <a:r>
              <a:rPr lang="ru-RU" sz="2400" dirty="0" smtClean="0"/>
              <a:t>1.______________________________________________</a:t>
            </a:r>
          </a:p>
          <a:p>
            <a:endParaRPr lang="ru-RU" sz="2400" dirty="0"/>
          </a:p>
          <a:p>
            <a:r>
              <a:rPr lang="ru-RU" sz="2400" dirty="0" smtClean="0"/>
              <a:t>2._______________________________________________</a:t>
            </a:r>
          </a:p>
          <a:p>
            <a:endParaRPr lang="ru-RU" sz="2400" dirty="0"/>
          </a:p>
          <a:p>
            <a:r>
              <a:rPr lang="ru-RU" sz="2400" dirty="0" smtClean="0"/>
              <a:t>3._______________________________________________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6723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1849" y="469557"/>
            <a:ext cx="1154121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Пример цели №1</a:t>
            </a:r>
          </a:p>
          <a:p>
            <a:r>
              <a:rPr lang="ru-RU" sz="2800" dirty="0" smtClean="0"/>
              <a:t>Освоить технологию формирующего оценивания и внедрить её минимум в 6 уроков в течение месяца.</a:t>
            </a:r>
          </a:p>
          <a:p>
            <a:r>
              <a:rPr lang="ru-RU" sz="2800" dirty="0" smtClean="0"/>
              <a:t>1. Конкретно</a:t>
            </a:r>
          </a:p>
          <a:p>
            <a:r>
              <a:rPr lang="ru-RU" sz="2800" dirty="0" smtClean="0"/>
              <a:t>2. Измеримо</a:t>
            </a:r>
          </a:p>
          <a:p>
            <a:r>
              <a:rPr lang="ru-RU" sz="2800" dirty="0" smtClean="0"/>
              <a:t>3. Ограничено сроком</a:t>
            </a:r>
          </a:p>
          <a:p>
            <a:r>
              <a:rPr lang="ru-RU" sz="2800" dirty="0" smtClean="0"/>
              <a:t>4. Достижимо</a:t>
            </a:r>
          </a:p>
          <a:p>
            <a:r>
              <a:rPr lang="ru-RU" sz="2800" dirty="0" smtClean="0"/>
              <a:t>5. Важно</a:t>
            </a:r>
          </a:p>
          <a:p>
            <a:endParaRPr lang="ru-RU" sz="2800" dirty="0"/>
          </a:p>
          <a:p>
            <a:r>
              <a:rPr lang="ru-RU" sz="2800" dirty="0" smtClean="0"/>
              <a:t>Ваши цели:</a:t>
            </a:r>
          </a:p>
          <a:p>
            <a:r>
              <a:rPr lang="ru-RU" sz="2800" dirty="0" smtClean="0"/>
              <a:t>1.____________________________</a:t>
            </a:r>
          </a:p>
          <a:p>
            <a:r>
              <a:rPr lang="ru-RU" sz="2800" dirty="0" smtClean="0"/>
              <a:t>2.____________________________</a:t>
            </a:r>
          </a:p>
          <a:p>
            <a:r>
              <a:rPr lang="ru-RU" sz="2800" dirty="0" smtClean="0"/>
              <a:t>3.____________________________</a:t>
            </a:r>
          </a:p>
          <a:p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9263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8983" y="308918"/>
            <a:ext cx="1119522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Пример цели №2</a:t>
            </a:r>
          </a:p>
          <a:p>
            <a:r>
              <a:rPr lang="ru-RU" sz="2800" dirty="0" smtClean="0"/>
              <a:t>Научиться создавать интерактивные задания  — 3 готовых задания к февралю.</a:t>
            </a:r>
          </a:p>
          <a:p>
            <a:endParaRPr lang="ru-RU" sz="2800" dirty="0" smtClean="0"/>
          </a:p>
          <a:p>
            <a:r>
              <a:rPr lang="ru-RU" sz="2800" dirty="0" smtClean="0"/>
              <a:t>Ваши цели:</a:t>
            </a:r>
          </a:p>
          <a:p>
            <a:endParaRPr lang="ru-RU" sz="2800" dirty="0" smtClean="0"/>
          </a:p>
          <a:p>
            <a:r>
              <a:rPr lang="ru-RU" sz="2800" dirty="0" smtClean="0"/>
              <a:t>1.______________________________________</a:t>
            </a:r>
          </a:p>
          <a:p>
            <a:endParaRPr lang="ru-RU" sz="2800" dirty="0"/>
          </a:p>
          <a:p>
            <a:r>
              <a:rPr lang="ru-RU" sz="2800" dirty="0" smtClean="0"/>
              <a:t>2.______________________________________</a:t>
            </a:r>
          </a:p>
          <a:p>
            <a:endParaRPr lang="ru-RU" sz="2800" dirty="0"/>
          </a:p>
          <a:p>
            <a:r>
              <a:rPr lang="ru-RU" sz="2800" dirty="0" smtClean="0"/>
              <a:t>3.______________________________________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7527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5989" y="240804"/>
            <a:ext cx="11615351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Индивидуальный образовательный маршрут</a:t>
            </a:r>
          </a:p>
          <a:p>
            <a:pPr algn="ctr"/>
            <a:r>
              <a:rPr lang="ru-RU" sz="2400" dirty="0" smtClean="0"/>
              <a:t>Примеры действий по неделям</a:t>
            </a:r>
          </a:p>
          <a:p>
            <a:r>
              <a:rPr lang="ru-RU" sz="2400" b="1" dirty="0" smtClean="0"/>
              <a:t>Неделя 1</a:t>
            </a:r>
          </a:p>
          <a:p>
            <a:endParaRPr lang="ru-RU" sz="2400" dirty="0" smtClean="0"/>
          </a:p>
          <a:p>
            <a:r>
              <a:rPr lang="ru-RU" sz="2400" dirty="0" smtClean="0"/>
              <a:t>Наставник посещает урок наставляемого</a:t>
            </a:r>
          </a:p>
          <a:p>
            <a:endParaRPr lang="ru-RU" sz="2400" dirty="0" smtClean="0"/>
          </a:p>
          <a:p>
            <a:r>
              <a:rPr lang="ru-RU" sz="2400" dirty="0" smtClean="0"/>
              <a:t>Совместно определяются 2 зоны роста</a:t>
            </a:r>
          </a:p>
          <a:p>
            <a:endParaRPr lang="ru-RU" sz="2400" dirty="0" smtClean="0"/>
          </a:p>
          <a:p>
            <a:r>
              <a:rPr lang="ru-RU" sz="2400" dirty="0" smtClean="0"/>
              <a:t>Договариваются о формате работы</a:t>
            </a:r>
          </a:p>
          <a:p>
            <a:endParaRPr lang="ru-RU" sz="2400" dirty="0"/>
          </a:p>
          <a:p>
            <a:r>
              <a:rPr lang="ru-RU" sz="2400" dirty="0" smtClean="0"/>
              <a:t>Ваши действия:</a:t>
            </a:r>
          </a:p>
          <a:p>
            <a:r>
              <a:rPr lang="ru-RU" sz="2400" dirty="0" smtClean="0"/>
              <a:t>1._____________________________________________________</a:t>
            </a:r>
          </a:p>
          <a:p>
            <a:endParaRPr lang="ru-RU" sz="2400" dirty="0"/>
          </a:p>
          <a:p>
            <a:r>
              <a:rPr lang="ru-RU" sz="2400" dirty="0" smtClean="0"/>
              <a:t>2._____________________________________________________</a:t>
            </a:r>
          </a:p>
          <a:p>
            <a:endParaRPr lang="ru-RU" sz="2400" dirty="0"/>
          </a:p>
          <a:p>
            <a:r>
              <a:rPr lang="ru-RU" sz="2400" dirty="0" smtClean="0"/>
              <a:t>3._____________________________________________________</a:t>
            </a:r>
          </a:p>
          <a:p>
            <a:endParaRPr lang="ru-RU" dirty="0" smtClean="0"/>
          </a:p>
          <a:p>
            <a:r>
              <a:rPr lang="ru-RU" dirty="0" smtClean="0"/>
              <a:t>	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550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5481" y="432485"/>
            <a:ext cx="10453816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Неделя 2</a:t>
            </a:r>
          </a:p>
          <a:p>
            <a:endParaRPr lang="ru-RU" sz="2400" dirty="0" smtClean="0"/>
          </a:p>
          <a:p>
            <a:r>
              <a:rPr lang="ru-RU" sz="2400" dirty="0" smtClean="0"/>
              <a:t>Совместное планирование одного урока</a:t>
            </a:r>
          </a:p>
          <a:p>
            <a:endParaRPr lang="ru-RU" sz="2400" dirty="0" smtClean="0"/>
          </a:p>
          <a:p>
            <a:r>
              <a:rPr lang="ru-RU" sz="2400" dirty="0" smtClean="0"/>
              <a:t>Наставник показывает пример структуры современного урока</a:t>
            </a:r>
          </a:p>
          <a:p>
            <a:endParaRPr lang="ru-RU" sz="2400" dirty="0"/>
          </a:p>
          <a:p>
            <a:r>
              <a:rPr lang="ru-RU" sz="2400" dirty="0" smtClean="0"/>
              <a:t>Ваши действия:</a:t>
            </a:r>
          </a:p>
          <a:p>
            <a:r>
              <a:rPr lang="ru-RU" sz="2400" dirty="0" smtClean="0"/>
              <a:t>1._____________________________________________________</a:t>
            </a:r>
          </a:p>
          <a:p>
            <a:endParaRPr lang="ru-RU" sz="2400" dirty="0" smtClean="0"/>
          </a:p>
          <a:p>
            <a:r>
              <a:rPr lang="ru-RU" sz="2400" dirty="0" smtClean="0"/>
              <a:t>2._____________________________________________________</a:t>
            </a:r>
          </a:p>
          <a:p>
            <a:endParaRPr lang="ru-RU" sz="2400" dirty="0" smtClean="0"/>
          </a:p>
          <a:p>
            <a:r>
              <a:rPr lang="ru-RU" sz="2400" dirty="0" smtClean="0"/>
              <a:t>3._____________________________________________________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404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2486" y="469557"/>
            <a:ext cx="8711514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Неделя 3</a:t>
            </a:r>
          </a:p>
          <a:p>
            <a:endParaRPr lang="ru-RU" dirty="0" smtClean="0"/>
          </a:p>
          <a:p>
            <a:r>
              <a:rPr lang="ru-RU" sz="2400" dirty="0" smtClean="0"/>
              <a:t>Наставляемый проводит урок по новой структуре</a:t>
            </a:r>
          </a:p>
          <a:p>
            <a:endParaRPr lang="ru-RU" sz="2400" dirty="0" smtClean="0"/>
          </a:p>
          <a:p>
            <a:r>
              <a:rPr lang="ru-RU" sz="2400" dirty="0" smtClean="0"/>
              <a:t>Наставник даёт обратную связь по чек-листу</a:t>
            </a:r>
          </a:p>
          <a:p>
            <a:endParaRPr lang="ru-RU" sz="2400" dirty="0"/>
          </a:p>
          <a:p>
            <a:r>
              <a:rPr lang="ru-RU" sz="2400" dirty="0" smtClean="0"/>
              <a:t>Ваши действия:</a:t>
            </a:r>
          </a:p>
          <a:p>
            <a:endParaRPr lang="ru-RU" sz="2400" dirty="0" smtClean="0"/>
          </a:p>
          <a:p>
            <a:r>
              <a:rPr lang="ru-RU" sz="2400" dirty="0" smtClean="0"/>
              <a:t>1._____________________________________________________</a:t>
            </a:r>
          </a:p>
          <a:p>
            <a:endParaRPr lang="ru-RU" sz="2400" dirty="0" smtClean="0"/>
          </a:p>
          <a:p>
            <a:r>
              <a:rPr lang="ru-RU" sz="2400" dirty="0" smtClean="0"/>
              <a:t>2._____________________________________________________</a:t>
            </a:r>
          </a:p>
          <a:p>
            <a:endParaRPr lang="ru-RU" sz="2400" dirty="0" smtClean="0"/>
          </a:p>
          <a:p>
            <a:r>
              <a:rPr lang="ru-RU" sz="2400" dirty="0" smtClean="0"/>
              <a:t>3._____________________________________________________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8371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8345" y="222422"/>
            <a:ext cx="1112108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Неделя 4</a:t>
            </a:r>
          </a:p>
          <a:p>
            <a:endParaRPr lang="ru-RU" sz="2400" dirty="0" smtClean="0"/>
          </a:p>
          <a:p>
            <a:r>
              <a:rPr lang="ru-RU" sz="2400" dirty="0" smtClean="0"/>
              <a:t>Обсуждение трудностей</a:t>
            </a:r>
          </a:p>
          <a:p>
            <a:endParaRPr lang="ru-RU" sz="2400" dirty="0" smtClean="0"/>
          </a:p>
          <a:p>
            <a:r>
              <a:rPr lang="ru-RU" sz="2400" dirty="0" smtClean="0"/>
              <a:t>Наставляемый дорабатывает урок</a:t>
            </a:r>
          </a:p>
          <a:p>
            <a:endParaRPr lang="ru-RU" sz="2400" dirty="0" smtClean="0"/>
          </a:p>
          <a:p>
            <a:r>
              <a:rPr lang="ru-RU" sz="2400" dirty="0" smtClean="0"/>
              <a:t>Вводятся цифровые инструменты (например, интерактивные опросы)</a:t>
            </a:r>
          </a:p>
          <a:p>
            <a:endParaRPr lang="ru-RU" sz="2400" dirty="0" smtClean="0"/>
          </a:p>
          <a:p>
            <a:r>
              <a:rPr lang="ru-RU" sz="2400" dirty="0" smtClean="0"/>
              <a:t>Ваш маршрут (пустая таблица):</a:t>
            </a:r>
          </a:p>
          <a:p>
            <a:r>
              <a:rPr lang="ru-RU" sz="2400" dirty="0" smtClean="0"/>
              <a:t>1.___________________________________________</a:t>
            </a:r>
          </a:p>
          <a:p>
            <a:r>
              <a:rPr lang="ru-RU" sz="2400" dirty="0" smtClean="0"/>
              <a:t>				</a:t>
            </a:r>
          </a:p>
          <a:p>
            <a:r>
              <a:rPr lang="ru-RU" sz="2400" dirty="0" smtClean="0"/>
              <a:t>2.____________________________________________</a:t>
            </a:r>
          </a:p>
          <a:p>
            <a:r>
              <a:rPr lang="ru-RU" sz="2400" dirty="0" smtClean="0"/>
              <a:t>				</a:t>
            </a:r>
          </a:p>
          <a:p>
            <a:r>
              <a:rPr lang="ru-RU" sz="2400" dirty="0" smtClean="0"/>
              <a:t>3.____________________________________________</a:t>
            </a:r>
          </a:p>
          <a:p>
            <a:r>
              <a:rPr lang="ru-RU" sz="2400" dirty="0" smtClean="0"/>
              <a:t>				</a:t>
            </a:r>
          </a:p>
          <a:p>
            <a:r>
              <a:rPr lang="ru-RU" sz="2400" dirty="0" smtClean="0"/>
              <a:t>4.____________________________________________</a:t>
            </a:r>
            <a:r>
              <a:rPr lang="ru-RU" dirty="0" smtClean="0"/>
              <a:t>			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227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91720" y="216929"/>
            <a:ext cx="79801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Профессиональный рост на мотивационном этапе</a:t>
            </a:r>
            <a:endParaRPr lang="ru-RU" sz="2400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956910"/>
              </p:ext>
            </p:extLst>
          </p:nvPr>
        </p:nvGraphicFramePr>
        <p:xfrm>
          <a:off x="432482" y="719666"/>
          <a:ext cx="11306435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1287">
                  <a:extLst>
                    <a:ext uri="{9D8B030D-6E8A-4147-A177-3AD203B41FA5}">
                      <a16:colId xmlns:a16="http://schemas.microsoft.com/office/drawing/2014/main" val="3916360869"/>
                    </a:ext>
                  </a:extLst>
                </a:gridCol>
                <a:gridCol w="2866772">
                  <a:extLst>
                    <a:ext uri="{9D8B030D-6E8A-4147-A177-3AD203B41FA5}">
                      <a16:colId xmlns:a16="http://schemas.microsoft.com/office/drawing/2014/main" val="1512327"/>
                    </a:ext>
                  </a:extLst>
                </a:gridCol>
                <a:gridCol w="1655802">
                  <a:extLst>
                    <a:ext uri="{9D8B030D-6E8A-4147-A177-3AD203B41FA5}">
                      <a16:colId xmlns:a16="http://schemas.microsoft.com/office/drawing/2014/main" val="607953466"/>
                    </a:ext>
                  </a:extLst>
                </a:gridCol>
                <a:gridCol w="3175689">
                  <a:extLst>
                    <a:ext uri="{9D8B030D-6E8A-4147-A177-3AD203B41FA5}">
                      <a16:colId xmlns:a16="http://schemas.microsoft.com/office/drawing/2014/main" val="3347341749"/>
                    </a:ext>
                  </a:extLst>
                </a:gridCol>
                <a:gridCol w="1346885">
                  <a:extLst>
                    <a:ext uri="{9D8B030D-6E8A-4147-A177-3AD203B41FA5}">
                      <a16:colId xmlns:a16="http://schemas.microsoft.com/office/drawing/2014/main" val="2534150744"/>
                    </a:ext>
                  </a:extLst>
                </a:gridCol>
              </a:tblGrid>
              <a:tr h="39235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Содержание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Формы работы и методы взаимодействия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Срок выполнения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Результаты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Корректировка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252109"/>
                  </a:ext>
                </a:extLst>
              </a:tr>
              <a:tr h="3923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Прохождение курсовой подготовки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Методика планирования и организации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В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течении года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План воспитательной работы педагога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649465"/>
                  </a:ext>
                </a:extLst>
              </a:tr>
              <a:tr h="3923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Ведение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документации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 педагога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Консультирование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,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анализ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документов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endParaRPr lang="ru-RU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В течении года</a:t>
                      </a:r>
                    </a:p>
                    <a:p>
                      <a:endParaRPr lang="ru-RU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Журнал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учета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,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протоколы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,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консультации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endParaRPr lang="ru-RU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017828"/>
                  </a:ext>
                </a:extLst>
              </a:tr>
              <a:tr h="3923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Работа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над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методической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темой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Самостоятельное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составление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плана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,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анализ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В течении года</a:t>
                      </a:r>
                    </a:p>
                    <a:p>
                      <a:endParaRPr lang="ru-RU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Отчет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 о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работе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над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методической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темой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1263786"/>
                  </a:ext>
                </a:extLst>
              </a:tr>
              <a:tr h="3923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Посещение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мероприятий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 ШМО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endParaRPr lang="ru-RU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Совместный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анализ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endParaRPr lang="ru-RU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В течении года</a:t>
                      </a:r>
                    </a:p>
                    <a:p>
                      <a:endParaRPr lang="ru-RU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Конспектирование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,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пополнение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методической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+mn-lt"/>
                          <a:ea typeface="Nobile" pitchFamily="34" charset="-122"/>
                          <a:cs typeface="Nobile" pitchFamily="34" charset="-120"/>
                        </a:rPr>
                        <a:t>копилки</a:t>
                      </a:r>
                      <a:endParaRPr lang="en-US" sz="16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4806995"/>
                  </a:ext>
                </a:extLst>
              </a:tr>
              <a:tr h="39235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Открытые мероприятия</a:t>
                      </a:r>
                    </a:p>
                    <a:p>
                      <a:endParaRPr lang="ru-RU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Помощь в подготовке и проведении</a:t>
                      </a:r>
                    </a:p>
                    <a:p>
                      <a:endParaRPr lang="ru-RU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В течении года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Самоанализ мероприятий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562355"/>
                  </a:ext>
                </a:extLst>
              </a:tr>
              <a:tr h="392350"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Взаимопосещение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 уроков</a:t>
                      </a:r>
                    </a:p>
                    <a:p>
                      <a:endParaRPr lang="ru-RU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Консультация + открытый показ</a:t>
                      </a:r>
                    </a:p>
                    <a:p>
                      <a:endParaRPr lang="ru-RU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В течении года</a:t>
                      </a:r>
                      <a:endParaRPr lang="ru-RU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Выбор форм, методов, приемов работы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47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84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91720" y="216929"/>
            <a:ext cx="79801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Профессиональный рост на мотивационном этапе</a:t>
            </a:r>
            <a:endParaRPr lang="ru-RU" sz="2400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22677"/>
              </p:ext>
            </p:extLst>
          </p:nvPr>
        </p:nvGraphicFramePr>
        <p:xfrm>
          <a:off x="432482" y="719666"/>
          <a:ext cx="11306435" cy="554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1287">
                  <a:extLst>
                    <a:ext uri="{9D8B030D-6E8A-4147-A177-3AD203B41FA5}">
                      <a16:colId xmlns:a16="http://schemas.microsoft.com/office/drawing/2014/main" val="3916360869"/>
                    </a:ext>
                  </a:extLst>
                </a:gridCol>
                <a:gridCol w="2866772">
                  <a:extLst>
                    <a:ext uri="{9D8B030D-6E8A-4147-A177-3AD203B41FA5}">
                      <a16:colId xmlns:a16="http://schemas.microsoft.com/office/drawing/2014/main" val="1512327"/>
                    </a:ext>
                  </a:extLst>
                </a:gridCol>
                <a:gridCol w="1655802">
                  <a:extLst>
                    <a:ext uri="{9D8B030D-6E8A-4147-A177-3AD203B41FA5}">
                      <a16:colId xmlns:a16="http://schemas.microsoft.com/office/drawing/2014/main" val="607953466"/>
                    </a:ext>
                  </a:extLst>
                </a:gridCol>
                <a:gridCol w="3175689">
                  <a:extLst>
                    <a:ext uri="{9D8B030D-6E8A-4147-A177-3AD203B41FA5}">
                      <a16:colId xmlns:a16="http://schemas.microsoft.com/office/drawing/2014/main" val="3347341749"/>
                    </a:ext>
                  </a:extLst>
                </a:gridCol>
                <a:gridCol w="1346885">
                  <a:extLst>
                    <a:ext uri="{9D8B030D-6E8A-4147-A177-3AD203B41FA5}">
                      <a16:colId xmlns:a16="http://schemas.microsoft.com/office/drawing/2014/main" val="2534150744"/>
                    </a:ext>
                  </a:extLst>
                </a:gridCol>
              </a:tblGrid>
              <a:tr h="918913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+mn-lt"/>
                        </a:rPr>
                        <a:t>Содержание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+mn-lt"/>
                        </a:rPr>
                        <a:t>Формы работы и методы взаимодействия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+mn-lt"/>
                        </a:rPr>
                        <a:t>Срок выполнения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+mn-lt"/>
                        </a:rPr>
                        <a:t>Результаты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+mn-lt"/>
                        </a:rPr>
                        <a:t>Корректировка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252109"/>
                  </a:ext>
                </a:extLst>
              </a:tr>
              <a:tr h="63372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Выступления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Помощь в составлении отчета, доклада, выступления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В течение года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Выступления на ШМО педагога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20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649465"/>
                  </a:ext>
                </a:extLst>
              </a:tr>
              <a:tr h="163617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Разработка методического и дидактического материала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Деловые и ролевые игры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Консультирование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В течение года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Разработка конспектов занятий, бесед, дидактического материала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20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017828"/>
                  </a:ext>
                </a:extLst>
              </a:tr>
              <a:tr h="96787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Работа с сайтами в интернет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Анализ сайтов, изучение требований.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Консультирование.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В течение года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Создание сайта педагога, размещение материалов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20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1263786"/>
                  </a:ext>
                </a:extLst>
              </a:tr>
              <a:tr h="130202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Аттестация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Помощь в подготовке материалов аттестации на соответствие занимаемой должности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По графику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Круглый стол «Особенности формирования портфолио»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480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228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8865" y="1285104"/>
            <a:ext cx="7970108" cy="37093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dirty="0"/>
              <a:t>Как выстроить персонализированную программу сопровождения и превратить её в рабочий индивидуальный образовательный маршрут наставляемого?</a:t>
            </a:r>
          </a:p>
          <a:p>
            <a:pPr algn="ctr">
              <a:lnSpc>
                <a:spcPct val="150000"/>
              </a:lnSpc>
            </a:pPr>
            <a:r>
              <a:rPr lang="ru-RU" sz="3200" dirty="0"/>
              <a:t>Почему это важно?</a:t>
            </a:r>
          </a:p>
        </p:txBody>
      </p:sp>
    </p:spTree>
    <p:extLst>
      <p:ext uri="{BB962C8B-B14F-4D97-AF65-F5344CB8AC3E}">
        <p14:creationId xmlns:p14="http://schemas.microsoft.com/office/powerpoint/2010/main" val="154354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56527" y="315783"/>
            <a:ext cx="61679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3 этап. Формирование </a:t>
            </a:r>
            <a:r>
              <a:rPr lang="ru-RU" sz="2400" b="1" dirty="0"/>
              <a:t>с</a:t>
            </a:r>
            <a:r>
              <a:rPr lang="ru-RU" sz="2400" b="1" dirty="0" smtClean="0"/>
              <a:t>обственной </a:t>
            </a:r>
            <a:r>
              <a:rPr lang="ru-RU" sz="2400" b="1" dirty="0"/>
              <a:t>с</a:t>
            </a:r>
            <a:r>
              <a:rPr lang="ru-RU" sz="2400" b="1" dirty="0" smtClean="0"/>
              <a:t>истемы</a:t>
            </a:r>
            <a:endParaRPr lang="ru-RU" sz="24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78475" y="926757"/>
            <a:ext cx="1026846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/>
          </a:p>
          <a:p>
            <a:endParaRPr lang="ru-RU" dirty="0" smtClean="0"/>
          </a:p>
          <a:p>
            <a:r>
              <a:rPr lang="ru-RU" dirty="0" smtClean="0"/>
              <a:t>Еженедельные короткие встречи 15–20 минут</a:t>
            </a:r>
          </a:p>
          <a:p>
            <a:endParaRPr lang="ru-RU" dirty="0" smtClean="0"/>
          </a:p>
          <a:p>
            <a:r>
              <a:rPr lang="ru-RU" dirty="0" err="1" smtClean="0"/>
              <a:t>Взаимопосещение</a:t>
            </a:r>
            <a:r>
              <a:rPr lang="ru-RU" dirty="0" smtClean="0"/>
              <a:t> уроков</a:t>
            </a:r>
          </a:p>
          <a:p>
            <a:endParaRPr lang="ru-RU" dirty="0" smtClean="0"/>
          </a:p>
          <a:p>
            <a:r>
              <a:rPr lang="ru-RU" dirty="0" smtClean="0"/>
              <a:t>Разбор видеозаписей фрагментов уроков</a:t>
            </a:r>
          </a:p>
          <a:p>
            <a:endParaRPr lang="ru-RU" dirty="0" smtClean="0"/>
          </a:p>
          <a:p>
            <a:r>
              <a:rPr lang="ru-RU" dirty="0" smtClean="0"/>
              <a:t>Обратная связь </a:t>
            </a:r>
          </a:p>
          <a:p>
            <a:endParaRPr lang="ru-RU" dirty="0" smtClean="0"/>
          </a:p>
          <a:p>
            <a:r>
              <a:rPr lang="ru-RU" dirty="0" smtClean="0"/>
              <a:t>Ваш вариант:</a:t>
            </a:r>
          </a:p>
          <a:p>
            <a:r>
              <a:rPr lang="ru-RU" dirty="0" smtClean="0"/>
              <a:t>1.___________________________________________</a:t>
            </a:r>
          </a:p>
          <a:p>
            <a:r>
              <a:rPr lang="ru-RU" dirty="0" smtClean="0"/>
              <a:t>				</a:t>
            </a:r>
          </a:p>
          <a:p>
            <a:r>
              <a:rPr lang="ru-RU" dirty="0" smtClean="0"/>
              <a:t>2.____________________________________________</a:t>
            </a:r>
          </a:p>
          <a:p>
            <a:r>
              <a:rPr lang="ru-RU" dirty="0" smtClean="0"/>
              <a:t>				</a:t>
            </a:r>
          </a:p>
          <a:p>
            <a:r>
              <a:rPr lang="ru-RU" dirty="0" smtClean="0"/>
              <a:t>3.____________________________________________</a:t>
            </a:r>
          </a:p>
          <a:p>
            <a:r>
              <a:rPr lang="ru-RU" dirty="0" smtClean="0"/>
              <a:t>				</a:t>
            </a:r>
          </a:p>
          <a:p>
            <a:r>
              <a:rPr lang="ru-RU" dirty="0" smtClean="0"/>
              <a:t>4.____________________________________________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36053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7773" y="481914"/>
            <a:ext cx="873622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Примеры вопросов для обсуждения:</a:t>
            </a:r>
          </a:p>
          <a:p>
            <a:pPr algn="ctr"/>
            <a:endParaRPr lang="ru-RU" b="1" dirty="0" smtClean="0"/>
          </a:p>
          <a:p>
            <a:r>
              <a:rPr lang="ru-RU" sz="2400" dirty="0" smtClean="0"/>
              <a:t>Что сегодня на уроке получилось лучше, чем раньше?</a:t>
            </a:r>
          </a:p>
          <a:p>
            <a:endParaRPr lang="ru-RU" sz="2400" dirty="0" smtClean="0"/>
          </a:p>
          <a:p>
            <a:r>
              <a:rPr lang="ru-RU" sz="2400" dirty="0" smtClean="0"/>
              <a:t>Какие изменения вы уже попробовали?</a:t>
            </a:r>
          </a:p>
          <a:p>
            <a:endParaRPr lang="ru-RU" sz="2400" dirty="0" smtClean="0"/>
          </a:p>
          <a:p>
            <a:r>
              <a:rPr lang="ru-RU" sz="2400" dirty="0" smtClean="0"/>
              <a:t>Что было самым трудным?</a:t>
            </a:r>
          </a:p>
          <a:p>
            <a:endParaRPr lang="ru-RU" sz="2400" dirty="0" smtClean="0"/>
          </a:p>
          <a:p>
            <a:r>
              <a:rPr lang="ru-RU" sz="2400" dirty="0" smtClean="0"/>
              <a:t>Какие 1–2 маленьких шага можем сделать к следующей неделе?</a:t>
            </a:r>
          </a:p>
          <a:p>
            <a:endParaRPr lang="ru-RU" sz="2400" dirty="0" smtClean="0"/>
          </a:p>
          <a:p>
            <a:r>
              <a:rPr lang="ru-RU" sz="2400" dirty="0" smtClean="0"/>
              <a:t>Как вы оцениваете свой прогресс по шкале от 1 до 10?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94691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1341" y="308918"/>
            <a:ext cx="9922475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Примеры критериев успеха: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Наставляемый использует формирующее оценивание минимум 1 раз в каждом уроке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В журнале появились новые формы заданий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Учащиеся активнее участвуют в обсуждениях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Выбранный цифровой инструмент используется 2–3 раза в неделю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Уроки стали более структурированными</a:t>
            </a:r>
          </a:p>
        </p:txBody>
      </p:sp>
    </p:spTree>
    <p:extLst>
      <p:ext uri="{BB962C8B-B14F-4D97-AF65-F5344CB8AC3E}">
        <p14:creationId xmlns:p14="http://schemas.microsoft.com/office/powerpoint/2010/main" val="2117367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1341" y="735186"/>
            <a:ext cx="11368216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Пример рефлексии наставляемого: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«Научилась уверенно использовать интерактивные задания. Поняла, как формулировать критерии успеха для учеников. Нужна дополнительная практика в постановке учебных целей и работе с группами».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Ваша рефлексия: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Что удалось: ___________________________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Что осталось сложным: ___________________________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Какие шаги дальше: 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9003704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74842" y="92069"/>
            <a:ext cx="5895973" cy="643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4300"/>
              </a:lnSpc>
            </a:pPr>
            <a:r>
              <a:rPr lang="en-US" dirty="0" err="1">
                <a:solidFill>
                  <a:srgbClr val="1B1B27"/>
                </a:solidFill>
                <a:latin typeface="Corben" pitchFamily="34" charset="0"/>
                <a:ea typeface="Corben" pitchFamily="34" charset="-122"/>
                <a:cs typeface="Corben" pitchFamily="34" charset="-120"/>
              </a:rPr>
              <a:t>Обобщение</a:t>
            </a:r>
            <a:r>
              <a:rPr lang="en-US" dirty="0">
                <a:solidFill>
                  <a:srgbClr val="1B1B27"/>
                </a:solidFill>
                <a:latin typeface="Corben" pitchFamily="34" charset="0"/>
                <a:ea typeface="Corben" pitchFamily="34" charset="-122"/>
                <a:cs typeface="Corben" pitchFamily="34" charset="-120"/>
              </a:rPr>
              <a:t> </a:t>
            </a:r>
            <a:r>
              <a:rPr lang="ru-RU" dirty="0" smtClean="0">
                <a:solidFill>
                  <a:srgbClr val="1B1B27"/>
                </a:solidFill>
                <a:latin typeface="Corben" pitchFamily="34" charset="0"/>
                <a:ea typeface="Corben" pitchFamily="34" charset="-122"/>
                <a:cs typeface="Corben" pitchFamily="34" charset="-120"/>
              </a:rPr>
              <a:t>о</a:t>
            </a:r>
            <a:r>
              <a:rPr lang="en-US" dirty="0" err="1" smtClean="0">
                <a:solidFill>
                  <a:srgbClr val="1B1B27"/>
                </a:solidFill>
                <a:latin typeface="Corben" pitchFamily="34" charset="0"/>
                <a:ea typeface="Corben" pitchFamily="34" charset="-122"/>
                <a:cs typeface="Corben" pitchFamily="34" charset="-120"/>
              </a:rPr>
              <a:t>пыта</a:t>
            </a:r>
            <a:r>
              <a:rPr lang="en-US" dirty="0" smtClean="0">
                <a:solidFill>
                  <a:srgbClr val="1B1B27"/>
                </a:solidFill>
                <a:latin typeface="Corben" pitchFamily="34" charset="0"/>
                <a:ea typeface="Corben" pitchFamily="34" charset="-122"/>
                <a:cs typeface="Corben" pitchFamily="34" charset="-120"/>
              </a:rPr>
              <a:t> </a:t>
            </a:r>
            <a:r>
              <a:rPr lang="en-US" dirty="0">
                <a:solidFill>
                  <a:srgbClr val="1B1B27"/>
                </a:solidFill>
                <a:latin typeface="Corben" pitchFamily="34" charset="0"/>
                <a:ea typeface="Corben" pitchFamily="34" charset="-122"/>
                <a:cs typeface="Corben" pitchFamily="34" charset="-120"/>
              </a:rPr>
              <a:t>и </a:t>
            </a:r>
            <a:r>
              <a:rPr lang="ru-RU" dirty="0" smtClean="0">
                <a:solidFill>
                  <a:srgbClr val="1B1B27"/>
                </a:solidFill>
                <a:latin typeface="Corben" pitchFamily="34" charset="0"/>
                <a:ea typeface="Corben" pitchFamily="34" charset="-122"/>
                <a:cs typeface="Corben" pitchFamily="34" charset="-120"/>
              </a:rPr>
              <a:t>м</a:t>
            </a:r>
            <a:r>
              <a:rPr lang="en-US" dirty="0" err="1" smtClean="0">
                <a:solidFill>
                  <a:srgbClr val="1B1B27"/>
                </a:solidFill>
                <a:latin typeface="Corben" pitchFamily="34" charset="0"/>
                <a:ea typeface="Corben" pitchFamily="34" charset="-122"/>
                <a:cs typeface="Corben" pitchFamily="34" charset="-120"/>
              </a:rPr>
              <a:t>ониторинг</a:t>
            </a:r>
            <a:r>
              <a:rPr lang="en-US" dirty="0" smtClean="0">
                <a:solidFill>
                  <a:srgbClr val="1B1B27"/>
                </a:solidFill>
                <a:latin typeface="Corben" pitchFamily="34" charset="0"/>
                <a:ea typeface="Corben" pitchFamily="34" charset="-122"/>
                <a:cs typeface="Corben" pitchFamily="34" charset="-120"/>
              </a:rPr>
              <a:t> </a:t>
            </a:r>
            <a:r>
              <a:rPr lang="en-US" dirty="0" err="1">
                <a:solidFill>
                  <a:srgbClr val="1B1B27"/>
                </a:solidFill>
                <a:latin typeface="Corben" pitchFamily="34" charset="0"/>
                <a:ea typeface="Corben" pitchFamily="34" charset="-122"/>
                <a:cs typeface="Corben" pitchFamily="34" charset="-120"/>
              </a:rPr>
              <a:t>на</a:t>
            </a:r>
            <a:r>
              <a:rPr lang="en-US" dirty="0">
                <a:solidFill>
                  <a:srgbClr val="1B1B27"/>
                </a:solidFill>
                <a:latin typeface="Corben" pitchFamily="34" charset="0"/>
                <a:ea typeface="Corben" pitchFamily="34" charset="-122"/>
                <a:cs typeface="Corben" pitchFamily="34" charset="-120"/>
              </a:rPr>
              <a:t> </a:t>
            </a:r>
            <a:r>
              <a:rPr lang="ru-RU" dirty="0" smtClean="0">
                <a:solidFill>
                  <a:srgbClr val="1B1B27"/>
                </a:solidFill>
                <a:latin typeface="Corben" pitchFamily="34" charset="0"/>
                <a:ea typeface="Corben" pitchFamily="34" charset="-122"/>
                <a:cs typeface="Corben" pitchFamily="34" charset="-120"/>
              </a:rPr>
              <a:t>э</a:t>
            </a:r>
            <a:r>
              <a:rPr lang="en-US" dirty="0" err="1" smtClean="0">
                <a:solidFill>
                  <a:srgbClr val="1B1B27"/>
                </a:solidFill>
                <a:latin typeface="Corben" pitchFamily="34" charset="0"/>
                <a:ea typeface="Corben" pitchFamily="34" charset="-122"/>
                <a:cs typeface="Corben" pitchFamily="34" charset="-120"/>
              </a:rPr>
              <a:t>тапе</a:t>
            </a:r>
            <a:r>
              <a:rPr lang="en-US" dirty="0" smtClean="0">
                <a:solidFill>
                  <a:srgbClr val="1B1B27"/>
                </a:solidFill>
                <a:latin typeface="Corben" pitchFamily="34" charset="0"/>
                <a:ea typeface="Corben" pitchFamily="34" charset="-122"/>
                <a:cs typeface="Corben" pitchFamily="34" charset="-120"/>
              </a:rPr>
              <a:t> </a:t>
            </a:r>
            <a:r>
              <a:rPr lang="ru-RU" dirty="0" smtClean="0">
                <a:solidFill>
                  <a:srgbClr val="1B1B27"/>
                </a:solidFill>
                <a:latin typeface="Corben" pitchFamily="34" charset="0"/>
                <a:ea typeface="Corben" pitchFamily="34" charset="-122"/>
                <a:cs typeface="Corben" pitchFamily="34" charset="-120"/>
              </a:rPr>
              <a:t>р</a:t>
            </a:r>
            <a:r>
              <a:rPr lang="en-US" dirty="0" err="1" smtClean="0">
                <a:solidFill>
                  <a:srgbClr val="1B1B27"/>
                </a:solidFill>
                <a:latin typeface="Corben" pitchFamily="34" charset="0"/>
                <a:ea typeface="Corben" pitchFamily="34" charset="-122"/>
                <a:cs typeface="Corben" pitchFamily="34" charset="-120"/>
              </a:rPr>
              <a:t>ефлексии</a:t>
            </a:r>
            <a:endParaRPr lang="en-US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933592"/>
              </p:ext>
            </p:extLst>
          </p:nvPr>
        </p:nvGraphicFramePr>
        <p:xfrm>
          <a:off x="345991" y="719666"/>
          <a:ext cx="11565925" cy="5518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3185">
                  <a:extLst>
                    <a:ext uri="{9D8B030D-6E8A-4147-A177-3AD203B41FA5}">
                      <a16:colId xmlns:a16="http://schemas.microsoft.com/office/drawing/2014/main" val="1534945410"/>
                    </a:ext>
                  </a:extLst>
                </a:gridCol>
                <a:gridCol w="2313185">
                  <a:extLst>
                    <a:ext uri="{9D8B030D-6E8A-4147-A177-3AD203B41FA5}">
                      <a16:colId xmlns:a16="http://schemas.microsoft.com/office/drawing/2014/main" val="3110224864"/>
                    </a:ext>
                  </a:extLst>
                </a:gridCol>
                <a:gridCol w="2313185">
                  <a:extLst>
                    <a:ext uri="{9D8B030D-6E8A-4147-A177-3AD203B41FA5}">
                      <a16:colId xmlns:a16="http://schemas.microsoft.com/office/drawing/2014/main" val="1852391805"/>
                    </a:ext>
                  </a:extLst>
                </a:gridCol>
                <a:gridCol w="2313185">
                  <a:extLst>
                    <a:ext uri="{9D8B030D-6E8A-4147-A177-3AD203B41FA5}">
                      <a16:colId xmlns:a16="http://schemas.microsoft.com/office/drawing/2014/main" val="798309290"/>
                    </a:ext>
                  </a:extLst>
                </a:gridCol>
                <a:gridCol w="2313185">
                  <a:extLst>
                    <a:ext uri="{9D8B030D-6E8A-4147-A177-3AD203B41FA5}">
                      <a16:colId xmlns:a16="http://schemas.microsoft.com/office/drawing/2014/main" val="1833729881"/>
                    </a:ext>
                  </a:extLst>
                </a:gridCol>
              </a:tblGrid>
              <a:tr h="132064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10690" algn="l"/>
                        </a:tabLs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Содержание работы 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Формы работы и методы взаимодействия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Срок</a:t>
                      </a:r>
                      <a:r>
                        <a:rPr lang="ru-RU" sz="1600" b="1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исполнения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Форма подведения итогов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026720"/>
                  </a:ext>
                </a:extLst>
              </a:tr>
              <a:tr h="16219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Курсы повышения в рамках работы над методической темой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Обзор  КПК, анализ материалов КПК, возможностей их использования в профессиональной деятельности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В течение года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427680"/>
                  </a:ext>
                </a:extLst>
              </a:tr>
              <a:tr h="81097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Применение  различных педагогических технологий и методов на занятиях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Консультация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В течение года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Расширение методической копилки.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Обмен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опытом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644972"/>
                  </a:ext>
                </a:extLst>
              </a:tr>
              <a:tr h="54065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Проведение открытых занятий (обмен опытом)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Мозговой штурм.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Ролевые игры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По графику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528349"/>
                  </a:ext>
                </a:extLst>
              </a:tr>
              <a:tr h="76906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Участие в инновационной площадке учреждения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Работа в творческих группах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В течение года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59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77082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37788" y="253999"/>
            <a:ext cx="4399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Результаты и Перспективы Наставничества</a:t>
            </a:r>
            <a:endParaRPr lang="ru-RU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268307487"/>
              </p:ext>
            </p:extLst>
          </p:nvPr>
        </p:nvGraphicFramePr>
        <p:xfrm>
          <a:off x="-370703" y="1575258"/>
          <a:ext cx="4220519" cy="3827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469918292"/>
              </p:ext>
            </p:extLst>
          </p:nvPr>
        </p:nvGraphicFramePr>
        <p:xfrm>
          <a:off x="3107219" y="1507067"/>
          <a:ext cx="5572898" cy="3827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1802889774"/>
              </p:ext>
            </p:extLst>
          </p:nvPr>
        </p:nvGraphicFramePr>
        <p:xfrm>
          <a:off x="7937519" y="1556495"/>
          <a:ext cx="3989496" cy="3846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334530" y="4139514"/>
            <a:ext cx="11491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95</a:t>
            </a:r>
            <a:r>
              <a:rPr lang="ru-RU" dirty="0" smtClean="0"/>
              <a:t>%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19535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429091"/>
          </a:xfrm>
        </p:spPr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92278" y="5159956"/>
            <a:ext cx="10058400" cy="114300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/>
              <a:t>Булатова Гузель Маратовна </a:t>
            </a:r>
            <a:endParaRPr lang="en-US" dirty="0">
              <a:hlinkClick r:id="rId3"/>
            </a:endParaRPr>
          </a:p>
          <a:p>
            <a:pPr lvl="0"/>
            <a:r>
              <a:rPr lang="en-US" dirty="0">
                <a:hlinkClick r:id="rId3"/>
              </a:rPr>
              <a:t>gsalavatova@mail.ru</a:t>
            </a:r>
            <a:endParaRPr lang="en-US" dirty="0"/>
          </a:p>
          <a:p>
            <a:pPr lvl="0"/>
            <a:r>
              <a:rPr lang="en-US" dirty="0"/>
              <a:t>+79173720761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2393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1913" y="457200"/>
            <a:ext cx="1119522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 smtClean="0"/>
              <a:t>разберём структуру построения персонализированной программы,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 smtClean="0"/>
              <a:t>посмотрим, как определить стартовые дефициты и сильные стороны педагога,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 smtClean="0"/>
              <a:t>обсудим, какие инструменты помогают конструировать индивидуальный образовательный маршрут,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 smtClean="0"/>
              <a:t>и какие ошибки чаще всего мешают наставнику выстраивать качественную траекторию развития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00382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Цели и задачи программы наставничества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4287795" y="1850312"/>
            <a:ext cx="3138615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099351"/>
              </p:ext>
            </p:extLst>
          </p:nvPr>
        </p:nvGraphicFramePr>
        <p:xfrm>
          <a:off x="1097280" y="1967698"/>
          <a:ext cx="10058400" cy="4170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282323302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51859885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427340353"/>
                    </a:ext>
                  </a:extLst>
                </a:gridCol>
              </a:tblGrid>
              <a:tr h="1336254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Выявление профессиональных дефицитов</a:t>
                      </a:r>
                    </a:p>
                    <a:p>
                      <a:pPr algn="ctr"/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Использование ресурсов и инструментов</a:t>
                      </a:r>
                    </a:p>
                    <a:p>
                      <a:pPr algn="ctr"/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Повышение квалификации</a:t>
                      </a:r>
                    </a:p>
                    <a:p>
                      <a:pPr algn="ctr"/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8036476"/>
                  </a:ext>
                </a:extLst>
              </a:tr>
              <a:tr h="256972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dirty="0" smtClean="0"/>
                        <a:t>Анализ профессиональных затруднений сопровождаемого педагога, включая пробелы в навыках, знаниях и компетенциях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/>
                        <a:t>Максимальное использование доступных ресурсов и инструментов для профессионального роста как наставника, так и наставляемого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dirty="0" smtClean="0"/>
                        <a:t>Создание условий для непрерывного повышения квалификации и профессионального развития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492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952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Трехэтапная </a:t>
            </a:r>
            <a:r>
              <a:rPr lang="ru-RU" dirty="0" smtClean="0">
                <a:solidFill>
                  <a:schemeClr val="tx1"/>
                </a:solidFill>
              </a:rPr>
              <a:t>модель наставничества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6836" y="1909807"/>
            <a:ext cx="9119287" cy="1367023"/>
          </a:xfrm>
        </p:spPr>
        <p:txBody>
          <a:bodyPr>
            <a:normAutofit/>
          </a:bodyPr>
          <a:lstStyle/>
          <a:p>
            <a:r>
              <a:rPr lang="ru-RU" dirty="0"/>
              <a:t>1 этап: </a:t>
            </a:r>
            <a:r>
              <a:rPr lang="ru-RU" b="1" dirty="0" smtClean="0"/>
              <a:t>адаптационный</a:t>
            </a:r>
            <a:endParaRPr lang="ru-RU" b="1" dirty="0"/>
          </a:p>
          <a:p>
            <a:r>
              <a:rPr lang="ru-RU" dirty="0"/>
              <a:t>Наставник оценивает уровень готовности молодого педагога к профессиональной деятельности, его теоретические знания и практические навыки для разработки совместного плана работы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98605" y="1845733"/>
            <a:ext cx="259492" cy="8526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628619" y="3276830"/>
            <a:ext cx="247135" cy="8526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150075" y="4851630"/>
            <a:ext cx="259492" cy="8526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2061107" y="3276830"/>
            <a:ext cx="9094573" cy="15748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2 этап: </a:t>
            </a:r>
            <a:r>
              <a:rPr lang="ru-RU" b="1" dirty="0" smtClean="0"/>
              <a:t>мотивационный</a:t>
            </a:r>
            <a:endParaRPr lang="ru-RU" b="1" dirty="0"/>
          </a:p>
          <a:p>
            <a:r>
              <a:rPr lang="ru-RU" dirty="0"/>
              <a:t>Совместная реализация разработанного плана наставничества, при которой происходит корректировка профессиональных умений и навыков молодого специалиста</a:t>
            </a: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2498535" y="4816300"/>
            <a:ext cx="8995719" cy="144573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3 этап: </a:t>
            </a:r>
            <a:r>
              <a:rPr lang="ru-RU" b="1" dirty="0" smtClean="0"/>
              <a:t>самоанализ</a:t>
            </a:r>
            <a:endParaRPr lang="ru-RU" b="1" dirty="0"/>
          </a:p>
          <a:p>
            <a:r>
              <a:rPr lang="ru-RU" dirty="0"/>
              <a:t>Наставник оценивает уровень педагогических навыков начинающего профессионала во время выполнения им своих профессиональных обязанностей, способствуя его дальнейшему самостоятельному развитию</a:t>
            </a:r>
          </a:p>
        </p:txBody>
      </p:sp>
    </p:spTree>
    <p:extLst>
      <p:ext uri="{BB962C8B-B14F-4D97-AF65-F5344CB8AC3E}">
        <p14:creationId xmlns:p14="http://schemas.microsoft.com/office/powerpoint/2010/main" val="2824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3057" y="345989"/>
            <a:ext cx="11565925" cy="128510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>
                <a:solidFill>
                  <a:schemeClr val="tx1"/>
                </a:solidFill>
              </a:rPr>
              <a:t>1 этап.  </a:t>
            </a:r>
            <a:r>
              <a:rPr lang="ru-RU" dirty="0">
                <a:solidFill>
                  <a:schemeClr val="tx1"/>
                </a:solidFill>
              </a:rPr>
              <a:t>Ознакомление и </a:t>
            </a:r>
            <a:r>
              <a:rPr lang="ru-RU" dirty="0" smtClean="0">
                <a:solidFill>
                  <a:schemeClr val="tx1"/>
                </a:solidFill>
              </a:rPr>
              <a:t>диагностика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761846"/>
              </p:ext>
            </p:extLst>
          </p:nvPr>
        </p:nvGraphicFramePr>
        <p:xfrm>
          <a:off x="383058" y="1631091"/>
          <a:ext cx="11565925" cy="4471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3185">
                  <a:extLst>
                    <a:ext uri="{9D8B030D-6E8A-4147-A177-3AD203B41FA5}">
                      <a16:colId xmlns:a16="http://schemas.microsoft.com/office/drawing/2014/main" val="3300210417"/>
                    </a:ext>
                  </a:extLst>
                </a:gridCol>
                <a:gridCol w="2313185">
                  <a:extLst>
                    <a:ext uri="{9D8B030D-6E8A-4147-A177-3AD203B41FA5}">
                      <a16:colId xmlns:a16="http://schemas.microsoft.com/office/drawing/2014/main" val="652762599"/>
                    </a:ext>
                  </a:extLst>
                </a:gridCol>
                <a:gridCol w="2132777">
                  <a:extLst>
                    <a:ext uri="{9D8B030D-6E8A-4147-A177-3AD203B41FA5}">
                      <a16:colId xmlns:a16="http://schemas.microsoft.com/office/drawing/2014/main" val="4289737821"/>
                    </a:ext>
                  </a:extLst>
                </a:gridCol>
                <a:gridCol w="2493593">
                  <a:extLst>
                    <a:ext uri="{9D8B030D-6E8A-4147-A177-3AD203B41FA5}">
                      <a16:colId xmlns:a16="http://schemas.microsoft.com/office/drawing/2014/main" val="2470512316"/>
                    </a:ext>
                  </a:extLst>
                </a:gridCol>
                <a:gridCol w="2313185">
                  <a:extLst>
                    <a:ext uri="{9D8B030D-6E8A-4147-A177-3AD203B41FA5}">
                      <a16:colId xmlns:a16="http://schemas.microsoft.com/office/drawing/2014/main" val="3139027416"/>
                    </a:ext>
                  </a:extLst>
                </a:gridCol>
              </a:tblGrid>
              <a:tr h="1153380">
                <a:tc>
                  <a:txBody>
                    <a:bodyPr/>
                    <a:lstStyle/>
                    <a:p>
                      <a:r>
                        <a:rPr lang="ru-RU" dirty="0" smtClean="0"/>
                        <a:t>Адаптация к новому месту работы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Установление взаимоотношений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Выявление профессионального дефицита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Изучение нормативных документов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Разработка ИОМ и выбор темы самообразования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8007333"/>
                  </a:ext>
                </a:extLst>
              </a:tr>
              <a:tr h="3282697">
                <a:tc>
                  <a:txBody>
                    <a:bodyPr/>
                    <a:lstStyle/>
                    <a:p>
                      <a:r>
                        <a:rPr lang="ru-RU" dirty="0" smtClean="0"/>
                        <a:t>Ознакомление с традициями школы, выбор и назначение наставников, приспособление к новым условиям трудовой деятельности, физическим и психологическим нагрузкам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Формирование контактов с администрацией, коллегами, обучающимися и их родителями. Изучение особенностей проведения родительских собраний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Проведение анкетирования для точной диагностики слабых сторон молодого преподавателя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Ознакомление с федеральными, региональными нормативно-правовыми актами, а также с внутренней документацией школы, включая дополнительные общеобразовательные программы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Создание индивидуального образовательного маршрута и выбор темы для самообразования педагога на основе собеседований и консультаций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2163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376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8410" y="395415"/>
            <a:ext cx="1070095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Диагностика наставляемого</a:t>
            </a:r>
          </a:p>
          <a:p>
            <a:pPr algn="ctr"/>
            <a:r>
              <a:rPr lang="ru-RU" sz="2000" b="1" dirty="0" smtClean="0"/>
              <a:t>Сильные стороны (примеры):</a:t>
            </a:r>
          </a:p>
          <a:p>
            <a:r>
              <a:rPr lang="ru-RU" sz="2000" dirty="0" smtClean="0"/>
              <a:t>Умеет выстраивать доверительные отношения с детьми</a:t>
            </a:r>
          </a:p>
          <a:p>
            <a:endParaRPr lang="ru-RU" sz="2000" dirty="0" smtClean="0"/>
          </a:p>
          <a:p>
            <a:r>
              <a:rPr lang="ru-RU" sz="2000" dirty="0" smtClean="0"/>
              <a:t>Хорошо организует дисциплину</a:t>
            </a:r>
          </a:p>
          <a:p>
            <a:endParaRPr lang="ru-RU" sz="2000" dirty="0" smtClean="0"/>
          </a:p>
          <a:p>
            <a:r>
              <a:rPr lang="ru-RU" sz="2000" dirty="0" smtClean="0"/>
              <a:t>Уверенно владеет предметным содержанием</a:t>
            </a:r>
          </a:p>
          <a:p>
            <a:endParaRPr lang="ru-RU" sz="2000" dirty="0" smtClean="0"/>
          </a:p>
          <a:p>
            <a:r>
              <a:rPr lang="ru-RU" sz="2000" dirty="0" smtClean="0"/>
              <a:t>Ведёт активную классную жизнь</a:t>
            </a:r>
          </a:p>
          <a:p>
            <a:endParaRPr lang="ru-RU" sz="2000" dirty="0" smtClean="0"/>
          </a:p>
          <a:p>
            <a:r>
              <a:rPr lang="ru-RU" sz="2000" dirty="0" smtClean="0"/>
              <a:t>Умеет работать с одарёнными детьми</a:t>
            </a:r>
          </a:p>
          <a:p>
            <a:endParaRPr lang="ru-RU" dirty="0" smtClean="0"/>
          </a:p>
          <a:p>
            <a:r>
              <a:rPr lang="ru-RU" dirty="0" smtClean="0"/>
              <a:t>Ваши варианты:</a:t>
            </a:r>
          </a:p>
          <a:p>
            <a:endParaRPr lang="ru-RU" dirty="0"/>
          </a:p>
          <a:p>
            <a:r>
              <a:rPr lang="ru-RU" dirty="0" smtClean="0"/>
              <a:t>1.____________________________________________________________________________________</a:t>
            </a:r>
          </a:p>
          <a:p>
            <a:endParaRPr lang="ru-RU" dirty="0" smtClean="0"/>
          </a:p>
          <a:p>
            <a:r>
              <a:rPr lang="ru-RU" dirty="0" smtClean="0"/>
              <a:t>2.____________________________________________________________________________________</a:t>
            </a:r>
          </a:p>
          <a:p>
            <a:endParaRPr lang="ru-RU" dirty="0"/>
          </a:p>
          <a:p>
            <a:r>
              <a:rPr lang="ru-RU" dirty="0" smtClean="0"/>
              <a:t>3.____________________________________________________________________________________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625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0767" y="654907"/>
            <a:ext cx="11071655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Зоны роста / трудности (примеры):</a:t>
            </a:r>
          </a:p>
          <a:p>
            <a:r>
              <a:rPr lang="ru-RU" sz="2000" dirty="0" smtClean="0"/>
              <a:t>Недостаточно практикует дифференциацию заданий</a:t>
            </a:r>
          </a:p>
          <a:p>
            <a:endParaRPr lang="ru-RU" sz="2000" dirty="0" smtClean="0"/>
          </a:p>
          <a:p>
            <a:r>
              <a:rPr lang="ru-RU" sz="2000" dirty="0" smtClean="0"/>
              <a:t>Сложности с использованием цифровых инструментов</a:t>
            </a:r>
          </a:p>
          <a:p>
            <a:endParaRPr lang="ru-RU" sz="2000" dirty="0" smtClean="0"/>
          </a:p>
          <a:p>
            <a:r>
              <a:rPr lang="ru-RU" sz="2000" dirty="0" smtClean="0"/>
              <a:t>Мало применяет активные методы обучения</a:t>
            </a:r>
          </a:p>
          <a:p>
            <a:endParaRPr lang="ru-RU" sz="2000" dirty="0" smtClean="0"/>
          </a:p>
          <a:p>
            <a:r>
              <a:rPr lang="ru-RU" sz="2000" dirty="0" smtClean="0"/>
              <a:t>Трудности с оцениванием</a:t>
            </a:r>
          </a:p>
          <a:p>
            <a:endParaRPr lang="ru-RU" sz="2000" dirty="0" smtClean="0"/>
          </a:p>
          <a:p>
            <a:r>
              <a:rPr lang="ru-RU" sz="2000" dirty="0" smtClean="0"/>
              <a:t>Сложно удерживать внимание класса</a:t>
            </a:r>
          </a:p>
          <a:p>
            <a:endParaRPr lang="ru-RU" dirty="0" smtClean="0"/>
          </a:p>
          <a:p>
            <a:r>
              <a:rPr lang="ru-RU" dirty="0" smtClean="0"/>
              <a:t>Ваши варианты:</a:t>
            </a:r>
          </a:p>
          <a:p>
            <a:r>
              <a:rPr lang="ru-RU" dirty="0" smtClean="0"/>
              <a:t>1.________________________________________________________________________________________</a:t>
            </a:r>
          </a:p>
          <a:p>
            <a:endParaRPr lang="ru-RU" dirty="0"/>
          </a:p>
          <a:p>
            <a:r>
              <a:rPr lang="ru-RU" dirty="0" smtClean="0"/>
              <a:t>2.________________________________________________________________________________________</a:t>
            </a:r>
          </a:p>
          <a:p>
            <a:endParaRPr lang="ru-RU" dirty="0"/>
          </a:p>
          <a:p>
            <a:r>
              <a:rPr lang="ru-RU" dirty="0" smtClean="0"/>
              <a:t>3._________________________________________________________________________________________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857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2442" y="164927"/>
            <a:ext cx="118995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Формы работы и методы </a:t>
            </a:r>
            <a:r>
              <a:rPr lang="ru-RU" sz="3200" dirty="0"/>
              <a:t>в</a:t>
            </a:r>
            <a:r>
              <a:rPr lang="ru-RU" sz="3200" dirty="0" smtClean="0"/>
              <a:t>заимодействия на адаптационном </a:t>
            </a:r>
            <a:r>
              <a:rPr lang="ru-RU" sz="3200" dirty="0"/>
              <a:t>э</a:t>
            </a:r>
            <a:r>
              <a:rPr lang="ru-RU" sz="3200" dirty="0" smtClean="0"/>
              <a:t>тапе</a:t>
            </a:r>
            <a:endParaRPr lang="ru-RU" sz="32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383792"/>
              </p:ext>
            </p:extLst>
          </p:nvPr>
        </p:nvGraphicFramePr>
        <p:xfrm>
          <a:off x="160636" y="719666"/>
          <a:ext cx="11850133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2649">
                  <a:extLst>
                    <a:ext uri="{9D8B030D-6E8A-4147-A177-3AD203B41FA5}">
                      <a16:colId xmlns:a16="http://schemas.microsoft.com/office/drawing/2014/main" val="1826228298"/>
                    </a:ext>
                  </a:extLst>
                </a:gridCol>
                <a:gridCol w="2156289">
                  <a:extLst>
                    <a:ext uri="{9D8B030D-6E8A-4147-A177-3AD203B41FA5}">
                      <a16:colId xmlns:a16="http://schemas.microsoft.com/office/drawing/2014/main" val="1558741083"/>
                    </a:ext>
                  </a:extLst>
                </a:gridCol>
                <a:gridCol w="1761356">
                  <a:extLst>
                    <a:ext uri="{9D8B030D-6E8A-4147-A177-3AD203B41FA5}">
                      <a16:colId xmlns:a16="http://schemas.microsoft.com/office/drawing/2014/main" val="1867525027"/>
                    </a:ext>
                  </a:extLst>
                </a:gridCol>
                <a:gridCol w="3830594">
                  <a:extLst>
                    <a:ext uri="{9D8B030D-6E8A-4147-A177-3AD203B41FA5}">
                      <a16:colId xmlns:a16="http://schemas.microsoft.com/office/drawing/2014/main" val="302958051"/>
                    </a:ext>
                  </a:extLst>
                </a:gridCol>
                <a:gridCol w="1359245">
                  <a:extLst>
                    <a:ext uri="{9D8B030D-6E8A-4147-A177-3AD203B41FA5}">
                      <a16:colId xmlns:a16="http://schemas.microsoft.com/office/drawing/2014/main" val="422801092"/>
                    </a:ext>
                  </a:extLst>
                </a:gridCol>
              </a:tblGrid>
              <a:tr h="554800">
                <a:tc>
                  <a:txBody>
                    <a:bodyPr/>
                    <a:lstStyle/>
                    <a:p>
                      <a:r>
                        <a:rPr lang="ru-RU" dirty="0" smtClean="0"/>
                        <a:t>Содержание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Формы работы и методы взаимодействия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Срок выполнения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Корректировка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64293"/>
                  </a:ext>
                </a:extLst>
              </a:tr>
              <a:tr h="388360">
                <a:tc>
                  <a:txBody>
                    <a:bodyPr/>
                    <a:lstStyle/>
                    <a:p>
                      <a:r>
                        <a:rPr lang="ru-RU" dirty="0" smtClean="0"/>
                        <a:t>Адаптация к новому месту работы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Собеседование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течение 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Успешная интеграция в коллектив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694788"/>
                  </a:ext>
                </a:extLst>
              </a:tr>
              <a:tr h="721240">
                <a:tc>
                  <a:txBody>
                    <a:bodyPr/>
                    <a:lstStyle/>
                    <a:p>
                      <a:r>
                        <a:rPr lang="ru-RU" dirty="0" smtClean="0"/>
                        <a:t>Установление взаимоотношений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Беседы, встречи по интересам, консультирование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течение года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Гармоничные отношения со всеми участниками образовательного процесса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192000"/>
                  </a:ext>
                </a:extLst>
              </a:tr>
              <a:tr h="721240">
                <a:tc>
                  <a:txBody>
                    <a:bodyPr/>
                    <a:lstStyle/>
                    <a:p>
                      <a:r>
                        <a:rPr lang="ru-RU" dirty="0" smtClean="0"/>
                        <a:t>Изучение нормативных документов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Изучение нормативных документов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течение года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Глубокое понимание правовых основ образовательной деятельности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5376685"/>
                  </a:ext>
                </a:extLst>
              </a:tr>
              <a:tr h="554800">
                <a:tc>
                  <a:txBody>
                    <a:bodyPr/>
                    <a:lstStyle/>
                    <a:p>
                      <a:r>
                        <a:rPr lang="ru-RU" dirty="0" smtClean="0"/>
                        <a:t>Анкетирование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Начало учебного года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Выявленные профессиональные дефициты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953506"/>
                  </a:ext>
                </a:extLst>
              </a:tr>
              <a:tr h="554800">
                <a:tc>
                  <a:txBody>
                    <a:bodyPr/>
                    <a:lstStyle/>
                    <a:p>
                      <a:r>
                        <a:rPr lang="ru-RU" dirty="0" smtClean="0"/>
                        <a:t>Разработка и утверждение ИОМ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Собеседование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Сентябрь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Индивидуальный образовательный маршрут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171158"/>
                  </a:ext>
                </a:extLst>
              </a:tr>
              <a:tr h="554800">
                <a:tc>
                  <a:txBody>
                    <a:bodyPr/>
                    <a:lstStyle/>
                    <a:p>
                      <a:r>
                        <a:rPr lang="ru-RU" dirty="0" smtClean="0"/>
                        <a:t>Выбор темы самообразования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Консультация-практикум, работа с памятками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Сентябрь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Определенная тема для самообразования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4643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230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1341</TotalTime>
  <Words>1537</Words>
  <Application>Microsoft Office PowerPoint</Application>
  <PresentationFormat>Широкоэкранный</PresentationFormat>
  <Paragraphs>383</Paragraphs>
  <Slides>26</Slides>
  <Notes>26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6" baseType="lpstr">
      <vt:lpstr>SimSun</vt:lpstr>
      <vt:lpstr>Arial</vt:lpstr>
      <vt:lpstr>Calibri</vt:lpstr>
      <vt:lpstr>Calibri Light</vt:lpstr>
      <vt:lpstr>Cambria</vt:lpstr>
      <vt:lpstr>Corben</vt:lpstr>
      <vt:lpstr>MS Mincho</vt:lpstr>
      <vt:lpstr>Nobile</vt:lpstr>
      <vt:lpstr>Times New Roman</vt:lpstr>
      <vt:lpstr>Ретро</vt:lpstr>
      <vt:lpstr>Составление персонализированной программы наставничества</vt:lpstr>
      <vt:lpstr>Презентация PowerPoint</vt:lpstr>
      <vt:lpstr>Презентация PowerPoint</vt:lpstr>
      <vt:lpstr>Цели и задачи программы наставничества</vt:lpstr>
      <vt:lpstr>Трехэтапная модель наставничества </vt:lpstr>
      <vt:lpstr>  1 этап.  Ознакомление и диагностика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Составление персонализированной программы наставничества</dc:title>
  <dc:creator>Учитель</dc:creator>
  <cp:lastModifiedBy>Учитель</cp:lastModifiedBy>
  <cp:revision>26</cp:revision>
  <cp:lastPrinted>2025-12-11T07:47:28Z</cp:lastPrinted>
  <dcterms:created xsi:type="dcterms:W3CDTF">2025-12-10T10:06:06Z</dcterms:created>
  <dcterms:modified xsi:type="dcterms:W3CDTF">2025-12-11T08:29:21Z</dcterms:modified>
</cp:coreProperties>
</file>